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57" r:id="rId4"/>
    <p:sldId id="260" r:id="rId5"/>
    <p:sldId id="261" r:id="rId6"/>
    <p:sldId id="264" r:id="rId7"/>
    <p:sldId id="270" r:id="rId8"/>
    <p:sldId id="269" r:id="rId9"/>
    <p:sldId id="271" r:id="rId10"/>
    <p:sldId id="265" r:id="rId11"/>
    <p:sldId id="263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034"/>
    <a:srgbClr val="F2F2F2"/>
    <a:srgbClr val="2A9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7"/>
    <p:restoredTop sz="94752"/>
  </p:normalViewPr>
  <p:slideViewPr>
    <p:cSldViewPr snapToGrid="0">
      <p:cViewPr>
        <p:scale>
          <a:sx n="124" d="100"/>
          <a:sy n="124" d="100"/>
        </p:scale>
        <p:origin x="60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F233E-DFB0-2149-A688-45EB673A9F0F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16E53-5134-AD41-8F40-69853510FF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90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57E03-011B-C63B-59FA-D1107A7FB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76EB3-3F11-AA4E-50BC-7219BD44A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31D8E-DF4F-CD86-52D2-20943E785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E2B39-71A3-B265-08C1-33E01BFCC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91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27D79-19A4-D5A0-3343-498C2DE8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D6D2D-F308-C913-FD71-BB05D506F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04869-AF98-AA91-4FA7-863316640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D256-7F86-933D-41E5-72E17BBBE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991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6A799-3345-AFEB-014D-23A9FCF3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5071E-6CB9-7751-92F0-AB1249DDA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495C98-CE3A-28AE-1800-BD9818C99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40862-9AC6-94D4-80D6-1726F8562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12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40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6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9DA63-F64F-6BC9-CCDB-46CF6E33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3318F6-258A-24A0-2582-843888A7B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AF502-73F6-F617-A586-CF851B934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3289A-1BF7-D939-3B4F-319AEE7AF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891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75F84-E1CE-3826-4F60-8EBF7A60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01298-690E-7621-FD4B-E768EF048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43583-28FD-5834-E66D-9CEE896F7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124C3-A5EE-DE20-9AC7-232FC4681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87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F9302-55DB-DA01-D399-D34A0EE50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360C5-8B8E-3E3B-4349-F820912EB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BCC31-4FF9-17C9-83D4-E7F99F65F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B39DD-871B-3AEB-204D-3E30BB50F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1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0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A5CDD-465F-33DA-E4E9-2FA152CEB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27C2E-7CC4-2312-88BC-BBE66A0D1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58ABE-36AC-DAE2-1DAF-E299437AF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EB2CF-57B5-3D86-DC70-C12A882A0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57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AE5DC-409F-E158-0A90-947AF964B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F570B-29EB-D6C1-CAD6-98596633D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D35A3-208C-026F-977C-295F11DC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1112B-621E-9F58-9680-D6DEE115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7C0B3-D122-5569-F036-56A9D933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624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CCDC-CEBB-CD86-CB00-5E9D8F2B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074EE-E473-630C-3D57-8F4F5B515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57022-FAB0-204F-A618-A9530600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D6A8B-E556-FE81-993C-0481C17D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43CB-7EF6-0377-BF56-0AC21461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638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1FCFF2-A033-6826-3F29-6CBD8F79C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33270-CE8D-FA94-1F93-6F5F3A06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EC8F1-5B64-CEB8-2EF8-C3C15F9C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93D63-5EFA-5792-0A34-F05D1D9F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FECE3-1196-2103-5F44-D0D0E66B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85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6308-D12B-A0BE-B936-5F1203C5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40B65-DAF0-28C4-6863-B0116DEF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DD05-0642-92F9-9A65-7256D3A04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D8046-DDFF-F3DA-E3CA-EB5160BF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C6DB9-0B7A-85E8-3031-979A7009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104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7B4B-11AA-92F0-C72F-F511798B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403B2-CBB7-F2C0-349A-83416CA0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06EDF-0373-E94B-B23B-5819FE505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E466F-491E-EB71-1F9D-2D178341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C86F9-CD02-8229-742C-F9C126C0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435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9569F-B80D-5669-8AF5-BFB76C624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4F54E-FE78-7DDD-96BB-D1F890735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99939-1279-BBF9-E8A6-D8BD55DB9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609DB-C64F-EE3F-7FD3-42AD197F9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C3226-CAD8-29AC-CEA0-C32FCEED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CF0D0-F407-AD0B-6996-D909CD73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10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1FB5-7CBF-8F6F-943E-78AEF9B2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71A0B-F756-46B5-12C0-750A15951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B8D42-22B5-8102-756C-D50ACDF4D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7365D-5F8B-B20E-E0DA-F17156AFC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82462-11BA-F92E-92A5-4DD53FE90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E9102-EC55-AA15-1D61-5D45668E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839E6-ACC8-44B8-030E-4AB487DF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AB00D-EFC5-FE03-3E50-B29974D3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564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FFE0-5E9A-0C02-08BB-DC16C1CE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ED873-43CB-53DA-1535-7CFBBC43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D315-71CD-C2E7-842E-5E196154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D54E2-F779-6C30-DE98-59B4842D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547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786DB1-170A-3C47-FFE7-AB392D47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A24C2-34E8-A4D5-B7A9-4623CD4A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4D936-A098-970E-3A10-80E05E3A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624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B503-565E-6457-EF7B-79D5AD27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E3A83-83F5-7BAC-CDEA-8FB23F17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CBFB08-4FF2-C268-23B2-A85208B7C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FF545-7443-E3D5-B53E-F7C4E793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A57BA-B67B-4B8A-19D1-DD4152F8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9DCE6-A0C3-75D8-299B-92193E8E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596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CCD0-8317-768E-1980-04009FCA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DCBF7-805D-0651-5B97-02807D8DC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6765C-4F63-F8AD-9E8F-5522EEA5F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FAA53-6CA3-4A1B-9631-9635482D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D587D-FB19-7C55-973F-C663EA2D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7661-DC62-17D4-D320-66A7AA5D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02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87794E-22BF-1C1F-70F2-B4CAD8371935}"/>
              </a:ext>
            </a:extLst>
          </p:cNvPr>
          <p:cNvSpPr/>
          <p:nvPr userDrawn="1"/>
        </p:nvSpPr>
        <p:spPr>
          <a:xfrm>
            <a:off x="334108" y="351692"/>
            <a:ext cx="11517924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6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hyperlink" Target="https://movetru-stride.streamlit.app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4EF514-1833-812C-0D6D-75C071D0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8362D-A6AB-B6E0-6975-2B2D6641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64" y="1021319"/>
            <a:ext cx="2912950" cy="533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388E8-378D-26B8-5895-C3EA6FBBF2C3}"/>
              </a:ext>
            </a:extLst>
          </p:cNvPr>
          <p:cNvSpPr txBox="1"/>
          <p:nvPr/>
        </p:nvSpPr>
        <p:spPr>
          <a:xfrm>
            <a:off x="892664" y="3589912"/>
            <a:ext cx="10821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Stage 2 Interview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Sports Biomechanics Data Scientist Task</a:t>
            </a:r>
          </a:p>
          <a:p>
            <a:endParaRPr lang="en-GB" sz="28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en-GB" sz="28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GB" sz="2800" b="1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Thomas Aston</a:t>
            </a:r>
          </a:p>
        </p:txBody>
      </p:sp>
    </p:spTree>
    <p:extLst>
      <p:ext uri="{BB962C8B-B14F-4D97-AF65-F5344CB8AC3E}">
        <p14:creationId xmlns:p14="http://schemas.microsoft.com/office/powerpoint/2010/main" val="2769009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925D9-E165-1D7F-6E92-451F1F88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058001-AED4-5F04-E789-83356AB28543}"/>
              </a:ext>
            </a:extLst>
          </p:cNvPr>
          <p:cNvSpPr txBox="1"/>
          <p:nvPr/>
        </p:nvSpPr>
        <p:spPr>
          <a:xfrm>
            <a:off x="685154" y="767036"/>
            <a:ext cx="10821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Metrics: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9FD97-5377-7A19-DEA4-A9F99B7B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39" y="1497724"/>
            <a:ext cx="5683161" cy="45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7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2A8EF9-D5D8-EF95-227F-51C0497D47C9}"/>
              </a:ext>
            </a:extLst>
          </p:cNvPr>
          <p:cNvSpPr txBox="1"/>
          <p:nvPr/>
        </p:nvSpPr>
        <p:spPr>
          <a:xfrm>
            <a:off x="685154" y="767036"/>
            <a:ext cx="10821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Demo: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7F86F-52F2-E13C-FFA5-E549E11F3D3A}"/>
              </a:ext>
            </a:extLst>
          </p:cNvPr>
          <p:cNvSpPr txBox="1"/>
          <p:nvPr/>
        </p:nvSpPr>
        <p:spPr>
          <a:xfrm>
            <a:off x="1334159" y="5791741"/>
            <a:ext cx="9523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E88034"/>
                </a:solidFill>
                <a:latin typeface="PT Mono" panose="02060509020205020204" pitchFamily="49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movetru-stride.streamlit.app</a:t>
            </a:r>
            <a:endParaRPr lang="en-GB" sz="28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algn="ctr"/>
            <a:endParaRPr lang="en-GB" sz="2800" dirty="0">
              <a:solidFill>
                <a:srgbClr val="E88034"/>
              </a:solidFill>
              <a:latin typeface="PT Mono" panose="02060509020205020204" pitchFamily="49" charset="77"/>
            </a:endParaRPr>
          </a:p>
        </p:txBody>
      </p:sp>
      <p:pic>
        <p:nvPicPr>
          <p:cNvPr id="8" name="Screen Recording 2025-10-06 at 13.08.22">
            <a:hlinkClick r:id="" action="ppaction://media"/>
            <a:extLst>
              <a:ext uri="{FF2B5EF4-FFF2-40B4-BE49-F238E27FC236}">
                <a16:creationId xmlns:a16="http://schemas.microsoft.com/office/drawing/2014/main" id="{FAB7C47A-8C8C-6ECD-2E71-DC512152BE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2421" y="936180"/>
            <a:ext cx="5136500" cy="46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21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4A8FA-3680-D414-3B1D-6B3FC9720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241B3-F317-6DDC-C4EB-29AAF01091EF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Validation: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Lab</a:t>
            </a:r>
          </a:p>
        </p:txBody>
      </p:sp>
      <p:sp>
        <p:nvSpPr>
          <p:cNvPr id="9" name="AutoShape 4" descr="Output image">
            <a:extLst>
              <a:ext uri="{FF2B5EF4-FFF2-40B4-BE49-F238E27FC236}">
                <a16:creationId xmlns:a16="http://schemas.microsoft.com/office/drawing/2014/main" id="{22818B1F-F672-9C04-7384-34AE19D5E9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0D03B01-6AF9-9321-B598-2FDE7A15461D}"/>
              </a:ext>
            </a:extLst>
          </p:cNvPr>
          <p:cNvSpPr/>
          <p:nvPr/>
        </p:nvSpPr>
        <p:spPr>
          <a:xfrm>
            <a:off x="838968" y="2235200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Goal:</a:t>
            </a: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br>
              <a:rPr lang="en-GB" sz="1400" dirty="0">
                <a:solidFill>
                  <a:schemeClr val="tx1"/>
                </a:solidFill>
                <a:latin typeface="PT Mono" panose="02060509020205020204" pitchFamily="49" charset="77"/>
              </a:rPr>
            </a:br>
            <a:br>
              <a:rPr lang="en-GB" sz="1400" dirty="0">
                <a:solidFill>
                  <a:schemeClr val="tx1"/>
                </a:solidFill>
                <a:latin typeface="PT Mono" panose="02060509020205020204" pitchFamily="49" charset="77"/>
              </a:rPr>
            </a:br>
            <a:endParaRPr lang="en-GB" sz="14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Event timing accuracy + agreement of key metrics.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FBD78F-B088-BA92-7C6C-019A8DFA908B}"/>
              </a:ext>
            </a:extLst>
          </p:cNvPr>
          <p:cNvSpPr/>
          <p:nvPr/>
        </p:nvSpPr>
        <p:spPr>
          <a:xfrm>
            <a:off x="3658526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Reference:</a:t>
            </a: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Force plates (vertical GRF)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Pressure insoles (total force/ROI)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Mocap (kinematic proxy)</a:t>
            </a:r>
          </a:p>
          <a:p>
            <a:endParaRPr lang="en-GB" sz="14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54008C-0DDC-C306-9A57-2E4BFFE17E29}"/>
              </a:ext>
            </a:extLst>
          </p:cNvPr>
          <p:cNvSpPr/>
          <p:nvPr/>
        </p:nvSpPr>
        <p:spPr>
          <a:xfrm>
            <a:off x="6478084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Protocol:</a:t>
            </a: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n≈20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varied speeds,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1-2 min/condition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dual-foot IMUs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synced start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462F08-6F1E-BFA9-9C9E-3AC83B3B6F81}"/>
              </a:ext>
            </a:extLst>
          </p:cNvPr>
          <p:cNvSpPr/>
          <p:nvPr/>
        </p:nvSpPr>
        <p:spPr>
          <a:xfrm>
            <a:off x="9220969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Scoring:</a:t>
            </a: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Detection: 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Precision/Recall/F1 score (match within threshold)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Timing: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 Bias and Limits of Agreement (Bland-Altman)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Derived metrics: 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stride, stance, swing etc.</a:t>
            </a: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1971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0E49-7312-F84A-CB9C-EB56F87F8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3E08C1-4602-E59C-EE31-1972772046BC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Validation: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Field</a:t>
            </a:r>
          </a:p>
        </p:txBody>
      </p:sp>
      <p:sp>
        <p:nvSpPr>
          <p:cNvPr id="9" name="AutoShape 4" descr="Output image">
            <a:extLst>
              <a:ext uri="{FF2B5EF4-FFF2-40B4-BE49-F238E27FC236}">
                <a16:creationId xmlns:a16="http://schemas.microsoft.com/office/drawing/2014/main" id="{CDF4BCCE-DC0B-C13A-EE66-50054798D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324B1BB-063A-1585-3151-896011341B08}"/>
              </a:ext>
            </a:extLst>
          </p:cNvPr>
          <p:cNvSpPr/>
          <p:nvPr/>
        </p:nvSpPr>
        <p:spPr>
          <a:xfrm>
            <a:off x="838968" y="2235200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Goal:</a:t>
            </a:r>
          </a:p>
          <a:p>
            <a:endParaRPr lang="en-GB" sz="16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endParaRPr lang="en-GB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br>
              <a:rPr lang="en-GB" sz="1400" dirty="0">
                <a:solidFill>
                  <a:schemeClr val="tx1"/>
                </a:solidFill>
                <a:latin typeface="PT Mono" panose="02060509020205020204" pitchFamily="49" charset="77"/>
              </a:rPr>
            </a:b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Real-world robustness &amp; timing accuracy across terrains/speeds relevant to sport.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ACE749-6021-8A2B-6159-E8C1E1ECE211}"/>
              </a:ext>
            </a:extLst>
          </p:cNvPr>
          <p:cNvSpPr/>
          <p:nvPr/>
        </p:nvSpPr>
        <p:spPr>
          <a:xfrm>
            <a:off x="3658526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Reference:</a:t>
            </a:r>
          </a:p>
          <a:p>
            <a:endParaRPr lang="en-GB" sz="16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6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Pressure insoles (total force / ROIs)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High-speed video 120–240 fps (spot checks)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(Optional) foot pod for cadence cross-check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Sync: clap/stomp; slate visible in video</a:t>
            </a:r>
          </a:p>
          <a:p>
            <a:endParaRPr lang="en-GB" sz="16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F4D512-996A-E5DB-3545-2A2A4E145E31}"/>
              </a:ext>
            </a:extLst>
          </p:cNvPr>
          <p:cNvSpPr/>
          <p:nvPr/>
        </p:nvSpPr>
        <p:spPr>
          <a:xfrm>
            <a:off x="6478084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Protocol:</a:t>
            </a:r>
          </a:p>
          <a:p>
            <a:endParaRPr lang="en-GB" sz="16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Diff. surfaces and movements (relevant to sport)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Walk -&gt; sprint; include fatigue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≥1000 strides total; dual-foot IMUs; natural footwear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Stress test: sensor alignment, sweat/rain, different shoes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32F1140-5341-4AA5-5240-2970FC64EB2D}"/>
              </a:ext>
            </a:extLst>
          </p:cNvPr>
          <p:cNvSpPr/>
          <p:nvPr/>
        </p:nvSpPr>
        <p:spPr>
          <a:xfrm>
            <a:off x="9220969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Scoring:</a:t>
            </a: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Detection: 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Precision/Recall/F1 score (match within threshold)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Timing: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 Bias and Limits of Agreement (Bland-Altman)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Derived metrics: 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stride, stance, swing etc.</a:t>
            </a: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031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ppe">
            <a:hlinkClick r:id="" action="ppaction://media"/>
            <a:extLst>
              <a:ext uri="{FF2B5EF4-FFF2-40B4-BE49-F238E27FC236}">
                <a16:creationId xmlns:a16="http://schemas.microsoft.com/office/drawing/2014/main" id="{60B133E6-A7F4-16BF-510F-A71C5B9C9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211" t="22103" r="5703" b="12280"/>
          <a:stretch>
            <a:fillRect/>
          </a:stretch>
        </p:blipFill>
        <p:spPr>
          <a:xfrm>
            <a:off x="2343212" y="968339"/>
            <a:ext cx="7505576" cy="49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8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29304-4CF5-12F5-673C-D6D7137E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9F0E2-330A-E226-77EC-AA630819553E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Data selection: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Requirements</a:t>
            </a:r>
            <a:endParaRPr lang="en-GB" sz="28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E1C51013-2572-FA91-8B11-4D3BA3D98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997" y="1766230"/>
            <a:ext cx="5929007" cy="395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4CB665-5627-5FBB-CC23-2827F1605A2A}"/>
              </a:ext>
            </a:extLst>
          </p:cNvPr>
          <p:cNvGrpSpPr/>
          <p:nvPr/>
        </p:nvGrpSpPr>
        <p:grpSpPr>
          <a:xfrm>
            <a:off x="3923700" y="1543348"/>
            <a:ext cx="4305900" cy="4175551"/>
            <a:chOff x="3923700" y="1505822"/>
            <a:chExt cx="4344598" cy="42130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120088-540B-B909-8A17-D0CDEFA0A211}"/>
                </a:ext>
              </a:extLst>
            </p:cNvPr>
            <p:cNvGrpSpPr/>
            <p:nvPr/>
          </p:nvGrpSpPr>
          <p:grpSpPr>
            <a:xfrm>
              <a:off x="3923700" y="1505822"/>
              <a:ext cx="4344598" cy="4213078"/>
              <a:chOff x="1377776" y="601790"/>
              <a:chExt cx="5873096" cy="569530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09DC9DB-5419-F6BE-3AE7-23C24A9344BF}"/>
                  </a:ext>
                </a:extLst>
              </p:cNvPr>
              <p:cNvSpPr/>
              <p:nvPr/>
            </p:nvSpPr>
            <p:spPr>
              <a:xfrm>
                <a:off x="3454002" y="2500225"/>
                <a:ext cx="3796870" cy="3796868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33213F8-6D5B-A96D-CFA3-667DF29F32AC}"/>
                  </a:ext>
                </a:extLst>
              </p:cNvPr>
              <p:cNvSpPr/>
              <p:nvPr/>
            </p:nvSpPr>
            <p:spPr>
              <a:xfrm>
                <a:off x="2485672" y="601790"/>
                <a:ext cx="3796869" cy="3796869"/>
              </a:xfrm>
              <a:prstGeom prst="ellipse">
                <a:avLst/>
              </a:prstGeom>
              <a:solidFill>
                <a:schemeClr val="bg1">
                  <a:lumMod val="9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6B7FB7E-9F6B-EA67-6CC6-5F26495EC4CB}"/>
                  </a:ext>
                </a:extLst>
              </p:cNvPr>
              <p:cNvSpPr/>
              <p:nvPr/>
            </p:nvSpPr>
            <p:spPr>
              <a:xfrm>
                <a:off x="1377776" y="2500225"/>
                <a:ext cx="3796869" cy="3796869"/>
              </a:xfrm>
              <a:prstGeom prst="ellipse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C47AA5-053D-0BC6-755E-BDB9DD6604BB}"/>
                </a:ext>
              </a:extLst>
            </p:cNvPr>
            <p:cNvSpPr txBox="1"/>
            <p:nvPr/>
          </p:nvSpPr>
          <p:spPr>
            <a:xfrm>
              <a:off x="5607311" y="2229209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E88034"/>
                  </a:solidFill>
                  <a:latin typeface="PT Mono" panose="02060509020205020204" pitchFamily="49" charset="77"/>
                </a:rPr>
                <a:t>Low cost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DCF812-2633-11F3-457A-3F508A1FF18A}"/>
                </a:ext>
              </a:extLst>
            </p:cNvPr>
            <p:cNvSpPr txBox="1"/>
            <p:nvPr/>
          </p:nvSpPr>
          <p:spPr>
            <a:xfrm>
              <a:off x="6673919" y="4420333"/>
              <a:ext cx="1486723" cy="527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dirty="0">
                  <a:solidFill>
                    <a:srgbClr val="E88034"/>
                  </a:solidFill>
                  <a:latin typeface="PT Mono" panose="02060509020205020204" pitchFamily="49" charset="77"/>
                </a:rPr>
                <a:t>Portable/</a:t>
              </a:r>
            </a:p>
            <a:p>
              <a:pPr algn="r"/>
              <a:r>
                <a:rPr lang="en-GB" sz="1400" dirty="0">
                  <a:solidFill>
                    <a:srgbClr val="E88034"/>
                  </a:solidFill>
                  <a:latin typeface="PT Mono" panose="02060509020205020204" pitchFamily="49" charset="77"/>
                </a:rPr>
                <a:t>non-invasive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1C9F37-7536-27FC-FBDB-F352460D1F27}"/>
                </a:ext>
              </a:extLst>
            </p:cNvPr>
            <p:cNvSpPr txBox="1"/>
            <p:nvPr/>
          </p:nvSpPr>
          <p:spPr>
            <a:xfrm>
              <a:off x="4097785" y="4406449"/>
              <a:ext cx="1161624" cy="527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E88034"/>
                  </a:solidFill>
                  <a:latin typeface="PT Mono" panose="02060509020205020204" pitchFamily="49" charset="77"/>
                </a:rPr>
                <a:t>Stride</a:t>
              </a:r>
            </a:p>
            <a:p>
              <a:r>
                <a:rPr lang="en-GB" sz="1400" dirty="0">
                  <a:solidFill>
                    <a:srgbClr val="E88034"/>
                  </a:solidFill>
                  <a:latin typeface="PT Mono" panose="02060509020205020204" pitchFamily="49" charset="77"/>
                </a:rPr>
                <a:t>sensitive</a:t>
              </a:r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2514FBC-95E0-ECF2-3C47-F628322EC1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34285" y="2763748"/>
            <a:ext cx="5358440" cy="12982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37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3306 0.0613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3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1F38B40-CE9A-7DF2-D9FA-FA1989FCFC74}"/>
              </a:ext>
            </a:extLst>
          </p:cNvPr>
          <p:cNvGrpSpPr/>
          <p:nvPr/>
        </p:nvGrpSpPr>
        <p:grpSpPr>
          <a:xfrm>
            <a:off x="2331301" y="2276973"/>
            <a:ext cx="7529397" cy="4062625"/>
            <a:chOff x="1160585" y="896815"/>
            <a:chExt cx="9777046" cy="527538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4D61D0-5C74-4CBE-B107-127780ED828E}"/>
                </a:ext>
              </a:extLst>
            </p:cNvPr>
            <p:cNvSpPr/>
            <p:nvPr/>
          </p:nvSpPr>
          <p:spPr>
            <a:xfrm>
              <a:off x="1160585" y="896815"/>
              <a:ext cx="9777046" cy="5275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401C3A-B15A-F9E5-4F9C-8AFE5664E9FA}"/>
                </a:ext>
              </a:extLst>
            </p:cNvPr>
            <p:cNvGrpSpPr/>
            <p:nvPr/>
          </p:nvGrpSpPr>
          <p:grpSpPr>
            <a:xfrm>
              <a:off x="1454072" y="1373277"/>
              <a:ext cx="9108011" cy="4427970"/>
              <a:chOff x="1278225" y="1236227"/>
              <a:chExt cx="9108011" cy="442797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0C2B9DD-5077-3EBE-0FCE-E7907DEE57B8}"/>
                  </a:ext>
                </a:extLst>
              </p:cNvPr>
              <p:cNvGrpSpPr/>
              <p:nvPr/>
            </p:nvGrpSpPr>
            <p:grpSpPr>
              <a:xfrm>
                <a:off x="1278225" y="1676892"/>
                <a:ext cx="9108011" cy="3987305"/>
                <a:chOff x="2961345" y="3210281"/>
                <a:chExt cx="6019797" cy="263534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86A52FB-547E-07B7-3B1A-87F996B188EC}"/>
                    </a:ext>
                  </a:extLst>
                </p:cNvPr>
                <p:cNvGrpSpPr/>
                <p:nvPr/>
              </p:nvGrpSpPr>
              <p:grpSpPr>
                <a:xfrm>
                  <a:off x="2961345" y="3660776"/>
                  <a:ext cx="6019797" cy="2184852"/>
                  <a:chOff x="2551407" y="2875387"/>
                  <a:chExt cx="6019797" cy="218485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CE0CEEB-2FC7-29F4-D614-5C51F3A83811}"/>
                      </a:ext>
                    </a:extLst>
                  </p:cNvPr>
                  <p:cNvGrpSpPr/>
                  <p:nvPr/>
                </p:nvGrpSpPr>
                <p:grpSpPr>
                  <a:xfrm>
                    <a:off x="2551407" y="2875387"/>
                    <a:ext cx="6019797" cy="2184852"/>
                    <a:chOff x="2551407" y="2875387"/>
                    <a:chExt cx="6019797" cy="2184852"/>
                  </a:xfrm>
                </p:grpSpPr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A5E56241-BE9A-7720-74FF-4EB6809CB8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 t="51402"/>
                    <a:stretch>
                      <a:fillRect/>
                    </a:stretch>
                  </p:blipFill>
                  <p:spPr>
                    <a:xfrm>
                      <a:off x="2551407" y="2875387"/>
                      <a:ext cx="6019797" cy="218485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33" name="Straight Connector 32">
                      <a:extLst>
                        <a:ext uri="{FF2B5EF4-FFF2-40B4-BE49-F238E27FC236}">
                          <a16:creationId xmlns:a16="http://schemas.microsoft.com/office/drawing/2014/main" id="{CF7D8027-6709-AFD6-2691-C48A02DF6C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675360" y="2915216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3A24D293-0169-E971-16FE-F3C048558C2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543330" y="2899801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0CCD1497-1CA6-6EAD-C607-488C2969A0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340198" y="2899801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B9747607-A85E-F7AF-86A9-2FB170B11E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163900" y="2899801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8CFA90E3-F0EC-45D5-A312-850B59CC53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60263" y="2915216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A01CFC82-E1DA-7F62-C6D7-03E06975AF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829738" y="2899801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2917C44-4719-420D-8342-BC3F425747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47934" y="4137285"/>
                    <a:ext cx="5239063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6B895096-E097-B8D9-8EA6-9D74A64ECF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30" t="47246" r="43761" b="16119"/>
                <a:stretch>
                  <a:fillRect/>
                </a:stretch>
              </p:blipFill>
              <p:spPr bwMode="auto">
                <a:xfrm>
                  <a:off x="4816152" y="3242498"/>
                  <a:ext cx="299441" cy="460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44176DF8-F1A2-7F3A-E047-D381649992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7" t="47517" r="84406" b="16228"/>
                <a:stretch>
                  <a:fillRect/>
                </a:stretch>
              </p:blipFill>
              <p:spPr bwMode="auto">
                <a:xfrm>
                  <a:off x="3933375" y="3235585"/>
                  <a:ext cx="336010" cy="465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0A34B7E3-9F32-E57B-1E1A-87538AC6DD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207" t="47116" r="57482" b="15632"/>
                <a:stretch>
                  <a:fillRect/>
                </a:stretch>
              </p:blipFill>
              <p:spPr bwMode="auto">
                <a:xfrm>
                  <a:off x="4334373" y="3227783"/>
                  <a:ext cx="299443" cy="471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C01459D4-6252-9C08-73EC-E5965AFA59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30" t="47246" r="43761" b="16119"/>
                <a:stretch>
                  <a:fillRect/>
                </a:stretch>
              </p:blipFill>
              <p:spPr bwMode="auto">
                <a:xfrm>
                  <a:off x="6408101" y="3224996"/>
                  <a:ext cx="299441" cy="460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E6B2823E-B94A-FD7B-1C4D-5356984B52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7" t="47517" r="84406" b="16228"/>
                <a:stretch>
                  <a:fillRect/>
                </a:stretch>
              </p:blipFill>
              <p:spPr bwMode="auto">
                <a:xfrm>
                  <a:off x="5581614" y="3218083"/>
                  <a:ext cx="336010" cy="465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52A84343-48F6-1989-74B8-2B362A950E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207" t="47116" r="57482" b="15632"/>
                <a:stretch>
                  <a:fillRect/>
                </a:stretch>
              </p:blipFill>
              <p:spPr bwMode="auto">
                <a:xfrm>
                  <a:off x="5967884" y="3210281"/>
                  <a:ext cx="299443" cy="471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EF099311-E9EC-B9E1-2843-BBE32B5A8A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30" t="47246" r="43761" b="16119"/>
                <a:stretch>
                  <a:fillRect/>
                </a:stretch>
              </p:blipFill>
              <p:spPr bwMode="auto">
                <a:xfrm>
                  <a:off x="8096820" y="3245261"/>
                  <a:ext cx="299441" cy="460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F2E256F8-C315-48B5-D8EB-4EAFE30A8C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7" t="47517" r="84406" b="16228"/>
                <a:stretch>
                  <a:fillRect/>
                </a:stretch>
              </p:blipFill>
              <p:spPr bwMode="auto">
                <a:xfrm>
                  <a:off x="7223199" y="3238348"/>
                  <a:ext cx="336010" cy="465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5E6DD10D-BCF8-9E8E-E19D-BE3BDA2CE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207" t="47116" r="57482" b="15632"/>
                <a:stretch>
                  <a:fillRect/>
                </a:stretch>
              </p:blipFill>
              <p:spPr bwMode="auto">
                <a:xfrm>
                  <a:off x="7664695" y="3230546"/>
                  <a:ext cx="299443" cy="471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67E9A6-4371-DF58-8031-33A28DBC30A8}"/>
                  </a:ext>
                </a:extLst>
              </p:cNvPr>
              <p:cNvSpPr txBox="1"/>
              <p:nvPr/>
            </p:nvSpPr>
            <p:spPr>
              <a:xfrm>
                <a:off x="2484004" y="1268687"/>
                <a:ext cx="962150" cy="52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contact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D7BE51-A2F2-1B5C-6A9C-50AF2E986B81}"/>
                  </a:ext>
                </a:extLst>
              </p:cNvPr>
              <p:cNvSpPr txBox="1"/>
              <p:nvPr/>
            </p:nvSpPr>
            <p:spPr>
              <a:xfrm>
                <a:off x="3126470" y="1268687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flat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738164-7769-7637-39AC-627C05557A08}"/>
                  </a:ext>
                </a:extLst>
              </p:cNvPr>
              <p:cNvSpPr txBox="1"/>
              <p:nvPr/>
            </p:nvSpPr>
            <p:spPr>
              <a:xfrm>
                <a:off x="3825593" y="1268686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off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9512F4-E2A2-CF56-894B-FDFCD32B0D35}"/>
                  </a:ext>
                </a:extLst>
              </p:cNvPr>
              <p:cNvSpPr txBox="1"/>
              <p:nvPr/>
            </p:nvSpPr>
            <p:spPr>
              <a:xfrm>
                <a:off x="4955566" y="1244381"/>
                <a:ext cx="962150" cy="52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contact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404CE8-6285-C3F5-1E84-6A938854E64C}"/>
                  </a:ext>
                </a:extLst>
              </p:cNvPr>
              <p:cNvSpPr txBox="1"/>
              <p:nvPr/>
            </p:nvSpPr>
            <p:spPr>
              <a:xfrm>
                <a:off x="5581086" y="1242192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flat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AEA62A-DA20-539B-28FC-299DCC5BB5E9}"/>
                  </a:ext>
                </a:extLst>
              </p:cNvPr>
              <p:cNvSpPr txBox="1"/>
              <p:nvPr/>
            </p:nvSpPr>
            <p:spPr>
              <a:xfrm>
                <a:off x="6241463" y="1249940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off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55C6FF-2182-FA57-18C1-33BF60686BEC}"/>
                  </a:ext>
                </a:extLst>
              </p:cNvPr>
              <p:cNvSpPr txBox="1"/>
              <p:nvPr/>
            </p:nvSpPr>
            <p:spPr>
              <a:xfrm>
                <a:off x="7480391" y="1238416"/>
                <a:ext cx="962150" cy="52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contact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7DE880-DF35-C810-B376-5E078C66D61F}"/>
                  </a:ext>
                </a:extLst>
              </p:cNvPr>
              <p:cNvSpPr txBox="1"/>
              <p:nvPr/>
            </p:nvSpPr>
            <p:spPr>
              <a:xfrm>
                <a:off x="8189007" y="1236227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flat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279C4C-625A-7620-BD12-E6ECAD349CEA}"/>
                  </a:ext>
                </a:extLst>
              </p:cNvPr>
              <p:cNvSpPr txBox="1"/>
              <p:nvPr/>
            </p:nvSpPr>
            <p:spPr>
              <a:xfrm>
                <a:off x="8776231" y="1243975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off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AC43D2-27A5-82F2-C0D7-7FAEE6B0B051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Data selection: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83216C-496E-BBE0-EB33-4E7077AAF84B}"/>
              </a:ext>
            </a:extLst>
          </p:cNvPr>
          <p:cNvGrpSpPr/>
          <p:nvPr/>
        </p:nvGrpSpPr>
        <p:grpSpPr>
          <a:xfrm>
            <a:off x="3167368" y="2531563"/>
            <a:ext cx="5790623" cy="2637599"/>
            <a:chOff x="1129552" y="2399266"/>
            <a:chExt cx="7890784" cy="35942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4E939A-BDF1-8D39-059E-F28422024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0228" y="2399266"/>
              <a:ext cx="7850108" cy="256256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9AC61F-E525-FD6B-A0DF-D34196CE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9552" y="4961830"/>
              <a:ext cx="2731954" cy="103164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5F8272-7D27-70F6-13D3-9CAEA613E704}"/>
              </a:ext>
            </a:extLst>
          </p:cNvPr>
          <p:cNvSpPr txBox="1"/>
          <p:nvPr/>
        </p:nvSpPr>
        <p:spPr>
          <a:xfrm>
            <a:off x="2848708" y="39389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8C2089-C307-A2AD-4F1A-0974D7E57955}"/>
              </a:ext>
            </a:extLst>
          </p:cNvPr>
          <p:cNvSpPr txBox="1"/>
          <p:nvPr/>
        </p:nvSpPr>
        <p:spPr>
          <a:xfrm>
            <a:off x="9347200" y="184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014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32018 -0.3733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-1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883AD1-0B0E-F438-F4C7-7841C66E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183"/>
          <a:stretch>
            <a:fillRect/>
          </a:stretch>
        </p:blipFill>
        <p:spPr>
          <a:xfrm>
            <a:off x="3240093" y="2769987"/>
            <a:ext cx="5711814" cy="2151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8E8B32-6E2E-E3D4-1E4C-92879276667A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Data selection: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Open data</a:t>
            </a:r>
            <a:endParaRPr lang="en-GB" sz="28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317D3-D495-E4C7-BB64-2DF6D96E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316" y="2266145"/>
            <a:ext cx="4849324" cy="38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88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32018 -0.3733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-1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9C9C70-35BB-0734-1E2D-47BB32CF9417}"/>
              </a:ext>
            </a:extLst>
          </p:cNvPr>
          <p:cNvSpPr txBox="1"/>
          <p:nvPr/>
        </p:nvSpPr>
        <p:spPr>
          <a:xfrm>
            <a:off x="685154" y="2523446"/>
            <a:ext cx="9232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Foot strike and foot 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Speed invariant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Real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84D50-D715-5A43-79EA-893380EEDC96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 detection: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Requirements</a:t>
            </a:r>
            <a:endParaRPr lang="en-GB" sz="28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057A0-29CC-CACB-2DB1-ADD3F09B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293" y="3192731"/>
            <a:ext cx="5001155" cy="14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09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964CE-25F3-79B2-AC55-F17A51552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D08CF9-72A3-D694-BA7B-1AE84F93BD40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 detection: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Implementation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D3B434-8319-BA3E-3512-E6B638DFF756}"/>
              </a:ext>
            </a:extLst>
          </p:cNvPr>
          <p:cNvGrpSpPr/>
          <p:nvPr/>
        </p:nvGrpSpPr>
        <p:grpSpPr>
          <a:xfrm>
            <a:off x="6532880" y="2962415"/>
            <a:ext cx="3441184" cy="1567442"/>
            <a:chOff x="1129552" y="2399266"/>
            <a:chExt cx="7890784" cy="35942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E50DA0-3A40-A873-464D-4EED1FD3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0228" y="2399266"/>
              <a:ext cx="7850108" cy="256256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E12606-A562-C494-3446-4B8D9498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552" y="4961830"/>
              <a:ext cx="2731954" cy="103164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C237AED-508A-30E3-7132-360F1DAC1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715" y="3130787"/>
            <a:ext cx="4130686" cy="1250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053E3-AF4E-41FF-D867-6A139D99CB18}"/>
              </a:ext>
            </a:extLst>
          </p:cNvPr>
          <p:cNvSpPr txBox="1"/>
          <p:nvPr/>
        </p:nvSpPr>
        <p:spPr>
          <a:xfrm>
            <a:off x="11003280" y="2011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59E1D-CE3C-AFBD-2FD7-940BF86C1C0D}"/>
              </a:ext>
            </a:extLst>
          </p:cNvPr>
          <p:cNvSpPr txBox="1"/>
          <p:nvPr/>
        </p:nvSpPr>
        <p:spPr>
          <a:xfrm>
            <a:off x="5101512" y="2077977"/>
            <a:ext cx="6405333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PT Mono" panose="02060509020205020204" pitchFamily="49" charset="77"/>
              </a:rPr>
              <a:t>FOR each new sample (</a:t>
            </a:r>
            <a:r>
              <a:rPr lang="en-GB" sz="1050" dirty="0" err="1">
                <a:latin typeface="PT Mono" panose="02060509020205020204" pitchFamily="49" charset="77"/>
              </a:rPr>
              <a:t>left_gyro_y</a:t>
            </a:r>
            <a:r>
              <a:rPr lang="en-GB" sz="1050" dirty="0">
                <a:latin typeface="PT Mono" panose="02060509020205020204" pitchFamily="49" charset="77"/>
              </a:rPr>
              <a:t>, </a:t>
            </a:r>
            <a:r>
              <a:rPr lang="en-GB" sz="1050" dirty="0" err="1">
                <a:latin typeface="PT Mono" panose="02060509020205020204" pitchFamily="49" charset="77"/>
              </a:rPr>
              <a:t>right_gyro_y</a:t>
            </a:r>
            <a:r>
              <a:rPr lang="en-GB" sz="1050" dirty="0">
                <a:latin typeface="PT Mono" panose="02060509020205020204" pitchFamily="49" charset="77"/>
              </a:rPr>
              <a:t>, timestamp):</a:t>
            </a:r>
          </a:p>
          <a:p>
            <a:endParaRPr lang="en-GB" sz="1050" dirty="0">
              <a:latin typeface="PT Mono" panose="02060509020205020204" pitchFamily="49" charset="77"/>
            </a:endParaRPr>
          </a:p>
          <a:p>
            <a:r>
              <a:rPr lang="en-GB" sz="1050" dirty="0">
                <a:latin typeface="PT Mono" panose="02060509020205020204" pitchFamily="49" charset="77"/>
              </a:rPr>
              <a:t>    FOR each foot ∈ [left, right]:</a:t>
            </a:r>
          </a:p>
          <a:p>
            <a:endParaRPr lang="en-GB" sz="1050" dirty="0">
              <a:latin typeface="PT Mono" panose="02060509020205020204" pitchFamily="49" charset="77"/>
            </a:endParaRPr>
          </a:p>
          <a:p>
            <a:r>
              <a:rPr lang="en-GB" sz="1050" dirty="0">
                <a:latin typeface="PT Mono" panose="02060509020205020204" pitchFamily="49" charset="77"/>
              </a:rPr>
              <a:t>        # 1. Real-time smoothing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smoothed = mean(last 15 </a:t>
            </a:r>
            <a:r>
              <a:rPr lang="en-GB" sz="1050" dirty="0" err="1">
                <a:latin typeface="PT Mono" panose="02060509020205020204" pitchFamily="49" charset="77"/>
              </a:rPr>
              <a:t>gyro_y</a:t>
            </a:r>
            <a:r>
              <a:rPr lang="en-GB" sz="1050" dirty="0">
                <a:latin typeface="PT Mono" panose="02060509020205020204" pitchFamily="49" charset="77"/>
              </a:rPr>
              <a:t> samples)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# 2. Detect MSW (zero-crossing + local min)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IF (</a:t>
            </a:r>
            <a:r>
              <a:rPr lang="en-GB" sz="1050" dirty="0" err="1">
                <a:latin typeface="PT Mono" panose="02060509020205020204" pitchFamily="49" charset="77"/>
              </a:rPr>
              <a:t>prev_smoothed</a:t>
            </a:r>
            <a:r>
              <a:rPr lang="en-GB" sz="1050" dirty="0">
                <a:latin typeface="PT Mono" panose="02060509020205020204" pitchFamily="49" charset="77"/>
              </a:rPr>
              <a:t> ≥ 0 AND smoothed &lt; 0):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state = AFTER_ZERO_CROSSING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IF state = AFTER_ZERO_CROSSING: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IF </a:t>
            </a:r>
            <a:r>
              <a:rPr lang="en-GB" sz="1050" dirty="0" err="1">
                <a:latin typeface="PT Mono" panose="02060509020205020204" pitchFamily="49" charset="77"/>
              </a:rPr>
              <a:t>is_local_min</a:t>
            </a:r>
            <a:r>
              <a:rPr lang="en-GB" sz="1050" dirty="0">
                <a:latin typeface="PT Mono" panose="02060509020205020204" pitchFamily="49" charset="77"/>
              </a:rPr>
              <a:t>(</a:t>
            </a:r>
            <a:r>
              <a:rPr lang="en-GB" sz="1050" dirty="0" err="1">
                <a:latin typeface="PT Mono" panose="02060509020205020204" pitchFamily="49" charset="77"/>
              </a:rPr>
              <a:t>smoothed_history</a:t>
            </a:r>
            <a:r>
              <a:rPr lang="en-GB" sz="1050" dirty="0">
                <a:latin typeface="PT Mono" panose="02060509020205020204" pitchFamily="49" charset="77"/>
              </a:rPr>
              <a:t>) AND smoothed &lt; </a:t>
            </a:r>
            <a:r>
              <a:rPr lang="en-GB" sz="1050" dirty="0" err="1">
                <a:latin typeface="PT Mono" panose="02060509020205020204" pitchFamily="49" charset="77"/>
              </a:rPr>
              <a:t>msw_threshold</a:t>
            </a:r>
            <a:r>
              <a:rPr lang="en-GB" sz="1050" dirty="0">
                <a:latin typeface="PT Mono" panose="02060509020205020204" pitchFamily="49" charset="77"/>
              </a:rPr>
              <a:t>: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EMIT MSW(timestamp)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# 3. Detect other events (</a:t>
            </a:r>
            <a:r>
              <a:rPr lang="en-GB" sz="1050" dirty="0" err="1">
                <a:latin typeface="PT Mono" panose="02060509020205020204" pitchFamily="49" charset="77"/>
              </a:rPr>
              <a:t>prev_msw</a:t>
            </a:r>
            <a:r>
              <a:rPr lang="en-GB" sz="1050" dirty="0">
                <a:latin typeface="PT Mono" panose="02060509020205020204" pitchFamily="49" charset="77"/>
              </a:rPr>
              <a:t> exists)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</a:t>
            </a:r>
            <a:r>
              <a:rPr lang="en-GB" sz="1050" dirty="0" err="1">
                <a:latin typeface="PT Mono" panose="02060509020205020204" pitchFamily="49" charset="77"/>
              </a:rPr>
              <a:t>stride_time</a:t>
            </a:r>
            <a:r>
              <a:rPr lang="en-GB" sz="1050" dirty="0">
                <a:latin typeface="PT Mono" panose="02060509020205020204" pitchFamily="49" charset="77"/>
              </a:rPr>
              <a:t> = </a:t>
            </a:r>
            <a:r>
              <a:rPr lang="en-GB" sz="1050" dirty="0" err="1">
                <a:latin typeface="PT Mono" panose="02060509020205020204" pitchFamily="49" charset="77"/>
              </a:rPr>
              <a:t>Δt</a:t>
            </a:r>
            <a:r>
              <a:rPr lang="en-GB" sz="1050" dirty="0">
                <a:latin typeface="PT Mono" panose="02060509020205020204" pitchFamily="49" charset="77"/>
              </a:rPr>
              <a:t>(MSW)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IF </a:t>
            </a:r>
            <a:r>
              <a:rPr lang="en-GB" sz="1050" dirty="0" err="1">
                <a:latin typeface="PT Mono" panose="02060509020205020204" pitchFamily="49" charset="77"/>
              </a:rPr>
              <a:t>stride_time</a:t>
            </a:r>
            <a:r>
              <a:rPr lang="en-GB" sz="1050" dirty="0">
                <a:latin typeface="PT Mono" panose="02060509020205020204" pitchFamily="49" charset="77"/>
              </a:rPr>
              <a:t> ∈ [0.1, 2.5] s: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    seg = smoothed[</a:t>
            </a:r>
            <a:r>
              <a:rPr lang="en-GB" sz="1050" dirty="0" err="1">
                <a:latin typeface="PT Mono" panose="02060509020205020204" pitchFamily="49" charset="77"/>
              </a:rPr>
              <a:t>prev_msw</a:t>
            </a:r>
            <a:r>
              <a:rPr lang="en-GB" sz="1050" dirty="0">
                <a:latin typeface="PT Mono" panose="02060509020205020204" pitchFamily="49" charset="77"/>
              </a:rPr>
              <a:t> : </a:t>
            </a:r>
            <a:r>
              <a:rPr lang="en-GB" sz="1050" dirty="0" err="1">
                <a:latin typeface="PT Mono" panose="02060509020205020204" pitchFamily="49" charset="77"/>
              </a:rPr>
              <a:t>curr_msw</a:t>
            </a:r>
            <a:r>
              <a:rPr lang="en-GB" sz="1050" dirty="0">
                <a:latin typeface="PT Mono" panose="02060509020205020204" pitchFamily="49" charset="77"/>
              </a:rPr>
              <a:t>]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    MS = </a:t>
            </a:r>
            <a:r>
              <a:rPr lang="en-GB" sz="1050" dirty="0" err="1">
                <a:latin typeface="PT Mono" panose="02060509020205020204" pitchFamily="49" charset="77"/>
              </a:rPr>
              <a:t>argmin</a:t>
            </a:r>
            <a:r>
              <a:rPr lang="en-GB" sz="1050" dirty="0">
                <a:latin typeface="PT Mono" panose="02060509020205020204" pitchFamily="49" charset="77"/>
              </a:rPr>
              <a:t>(seg[30–60%]); EMIT MS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    FS = argmax(seg[start : MS]); EMIT FS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    FO = argmax(seg[MS : end]);  EMIT FO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</a:t>
            </a:r>
            <a:r>
              <a:rPr lang="en-GB" sz="1050" dirty="0" err="1">
                <a:latin typeface="PT Mono" panose="02060509020205020204" pitchFamily="49" charset="77"/>
              </a:rPr>
              <a:t>prev_msw</a:t>
            </a:r>
            <a:r>
              <a:rPr lang="en-GB" sz="1050" dirty="0">
                <a:latin typeface="PT Mono" panose="02060509020205020204" pitchFamily="49" charset="77"/>
              </a:rPr>
              <a:t> = </a:t>
            </a:r>
            <a:r>
              <a:rPr lang="en-GB" sz="1050" dirty="0" err="1">
                <a:latin typeface="PT Mono" panose="02060509020205020204" pitchFamily="49" charset="77"/>
              </a:rPr>
              <a:t>curr_msw</a:t>
            </a:r>
            <a:endParaRPr lang="en-GB" sz="1050" dirty="0">
              <a:latin typeface="PT Mono" panose="02060509020205020204" pitchFamily="49" charset="77"/>
            </a:endParaRPr>
          </a:p>
          <a:p>
            <a:r>
              <a:rPr lang="en-GB" sz="1050" dirty="0">
                <a:latin typeface="PT Mono" panose="02060509020205020204" pitchFamily="49" charset="77"/>
              </a:rPr>
              <a:t>                state = SEARCHING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2E411-6B33-4F06-B01D-E0F02A68762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535777" y="2210683"/>
            <a:ext cx="1565735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20C073-57EE-87CB-FD07-12E6CB9A07B9}"/>
              </a:ext>
            </a:extLst>
          </p:cNvPr>
          <p:cNvSpPr txBox="1"/>
          <p:nvPr/>
        </p:nvSpPr>
        <p:spPr>
          <a:xfrm>
            <a:off x="430975" y="2095267"/>
            <a:ext cx="31048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Handles new samples as they ‘arrive’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1F99DB-D14C-F062-F14B-E8F83AB65BE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535776" y="2510952"/>
            <a:ext cx="1909757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0B0B26E-182E-1474-0D5C-A76403BA1CAE}"/>
              </a:ext>
            </a:extLst>
          </p:cNvPr>
          <p:cNvSpPr txBox="1"/>
          <p:nvPr/>
        </p:nvSpPr>
        <p:spPr>
          <a:xfrm>
            <a:off x="725229" y="2395536"/>
            <a:ext cx="2810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Analyses both feet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4B65D9-53E3-55BB-3B45-B85FD3E940E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535776" y="2964531"/>
            <a:ext cx="2171623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866C2D-67C5-C839-04F0-3B5B20B40408}"/>
              </a:ext>
            </a:extLst>
          </p:cNvPr>
          <p:cNvSpPr txBox="1"/>
          <p:nvPr/>
        </p:nvSpPr>
        <p:spPr>
          <a:xfrm>
            <a:off x="569244" y="2849115"/>
            <a:ext cx="2966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Causal filtering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885660-0843-28BB-1E2F-3BA036C5C856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535776" y="3488379"/>
            <a:ext cx="2221368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B5CCDD-6081-5789-21DB-2E791243462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535775" y="4126811"/>
            <a:ext cx="2458625" cy="1727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0ED68C-1CE0-472B-E4C3-E047EA0282B3}"/>
              </a:ext>
            </a:extLst>
          </p:cNvPr>
          <p:cNvSpPr txBox="1"/>
          <p:nvPr/>
        </p:nvSpPr>
        <p:spPr>
          <a:xfrm>
            <a:off x="241300" y="3372963"/>
            <a:ext cx="3294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State machine: check for zero-crossing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C8474A-E5FF-DE1F-B3B5-28DBDBDAE534}"/>
              </a:ext>
            </a:extLst>
          </p:cNvPr>
          <p:cNvSpPr txBox="1"/>
          <p:nvPr/>
        </p:nvSpPr>
        <p:spPr>
          <a:xfrm>
            <a:off x="241300" y="4013122"/>
            <a:ext cx="32944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Detect local minima (mid swings)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9E8FCF-10AF-23EC-F0B2-B631DDA1ED12}"/>
              </a:ext>
            </a:extLst>
          </p:cNvPr>
          <p:cNvSpPr txBox="1"/>
          <p:nvPr/>
        </p:nvSpPr>
        <p:spPr>
          <a:xfrm>
            <a:off x="725229" y="4484004"/>
            <a:ext cx="281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Check for valid, complete stride (pair of mid swings)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EFCAAE-7C2D-87A5-2D6B-E4D65CA1C6B9}"/>
              </a:ext>
            </a:extLst>
          </p:cNvPr>
          <p:cNvCxnSpPr>
            <a:cxnSpLocks/>
          </p:cNvCxnSpPr>
          <p:nvPr/>
        </p:nvCxnSpPr>
        <p:spPr>
          <a:xfrm>
            <a:off x="3569465" y="4620547"/>
            <a:ext cx="2765282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B0C5FF-5071-0057-9FCB-E04913903599}"/>
              </a:ext>
            </a:extLst>
          </p:cNvPr>
          <p:cNvSpPr txBox="1"/>
          <p:nvPr/>
        </p:nvSpPr>
        <p:spPr>
          <a:xfrm>
            <a:off x="637921" y="5128958"/>
            <a:ext cx="28978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Detect mid stance (min. velocity norm)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754462-AD3F-8DC3-7563-4AC8E45D99A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535776" y="5244374"/>
            <a:ext cx="3149504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1025C3-7A54-30BB-C2B8-D0E75A9E21B4}"/>
              </a:ext>
            </a:extLst>
          </p:cNvPr>
          <p:cNvSpPr txBox="1"/>
          <p:nvPr/>
        </p:nvSpPr>
        <p:spPr>
          <a:xfrm>
            <a:off x="314516" y="5878238"/>
            <a:ext cx="3254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Update state machine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B015B-14D9-E553-41EE-49B567A7E4F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569465" y="5993654"/>
            <a:ext cx="2774335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F42946-5591-005C-94B5-9B00D19EEEFA}"/>
              </a:ext>
            </a:extLst>
          </p:cNvPr>
          <p:cNvSpPr txBox="1"/>
          <p:nvPr/>
        </p:nvSpPr>
        <p:spPr>
          <a:xfrm>
            <a:off x="274992" y="5371365"/>
            <a:ext cx="3260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Detect foot strike and foot off (maxima)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61755C-7E89-0D92-DB68-3E2415B938AE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535775" y="5486781"/>
            <a:ext cx="3149504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85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0.17969 -0.374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18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0.35768 -0.3759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78" y="-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9" grpId="0"/>
      <p:bldP spid="20" grpId="0"/>
      <p:bldP spid="21" grpId="0"/>
      <p:bldP spid="23" grpId="0"/>
      <p:bldP spid="25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13784-F309-7191-0E25-5241393BF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615F39-AEC6-FA22-CC02-92E5734E0A50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 detection: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672A3-8E60-4F1C-D601-F5ADF01F9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69" y="2247264"/>
            <a:ext cx="4865062" cy="36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29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4160A-2DA2-8CB9-BBB7-04965726B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B0D874-C5EF-38DA-D5A7-5C369D79DA9A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 detection: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1FFA-24D0-CC61-DDC7-580CC572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69" y="2247263"/>
            <a:ext cx="4865062" cy="36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0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9481B-F3FE-CD1C-2CC1-B5C56ED5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615500-27A8-5106-C71B-C2932D8D2C20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 detection: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8FF64-CC14-93E0-5E50-D1C23EF9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69" y="2247262"/>
            <a:ext cx="4865062" cy="36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32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4195</TotalTime>
  <Words>590</Words>
  <Application>Microsoft Macintosh PowerPoint</Application>
  <PresentationFormat>Widescreen</PresentationFormat>
  <Paragraphs>174</Paragraphs>
  <Slides>14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PT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Aston</dc:creator>
  <cp:lastModifiedBy>Thomas Aston</cp:lastModifiedBy>
  <cp:revision>83</cp:revision>
  <dcterms:created xsi:type="dcterms:W3CDTF">2025-10-02T17:27:12Z</dcterms:created>
  <dcterms:modified xsi:type="dcterms:W3CDTF">2025-10-06T12:22:40Z</dcterms:modified>
</cp:coreProperties>
</file>